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337" r:id="rId5"/>
    <p:sldId id="344" r:id="rId6"/>
    <p:sldId id="345" r:id="rId7"/>
    <p:sldId id="346" r:id="rId8"/>
    <p:sldId id="347" r:id="rId9"/>
    <p:sldId id="348" r:id="rId10"/>
    <p:sldId id="350" r:id="rId11"/>
    <p:sldId id="353" r:id="rId12"/>
    <p:sldId id="352" r:id="rId13"/>
    <p:sldId id="366" r:id="rId14"/>
    <p:sldId id="351" r:id="rId15"/>
    <p:sldId id="354" r:id="rId16"/>
    <p:sldId id="355" r:id="rId17"/>
    <p:sldId id="358" r:id="rId18"/>
    <p:sldId id="356" r:id="rId19"/>
    <p:sldId id="349" r:id="rId20"/>
    <p:sldId id="357" r:id="rId21"/>
    <p:sldId id="359" r:id="rId22"/>
    <p:sldId id="362" r:id="rId23"/>
    <p:sldId id="361" r:id="rId24"/>
    <p:sldId id="364" r:id="rId25"/>
    <p:sldId id="34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134198-400D-4535-A7EE-1103D96F1615}">
          <p14:sldIdLst/>
        </p14:section>
        <p14:section name="Untitled Section" id="{862D7C24-7F0E-4A3F-AFEE-3C04596C72FF}">
          <p14:sldIdLst>
            <p14:sldId id="337"/>
            <p14:sldId id="344"/>
            <p14:sldId id="345"/>
            <p14:sldId id="346"/>
            <p14:sldId id="347"/>
            <p14:sldId id="348"/>
            <p14:sldId id="350"/>
            <p14:sldId id="353"/>
            <p14:sldId id="352"/>
            <p14:sldId id="366"/>
            <p14:sldId id="351"/>
            <p14:sldId id="354"/>
            <p14:sldId id="355"/>
            <p14:sldId id="358"/>
            <p14:sldId id="356"/>
            <p14:sldId id="349"/>
            <p14:sldId id="357"/>
            <p14:sldId id="359"/>
            <p14:sldId id="362"/>
            <p14:sldId id="361"/>
            <p14:sldId id="364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310F5A-08E4-5E13-98E5-B0CC99AF46ED}" name="Elisa M. Botello" initials="EB" userId="S::botellem@pwcs.edu::900dfea9-3972-4869-a48f-df2eb8e029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B"/>
    <a:srgbClr val="FF6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E1872-2DD8-4C60-AA8E-59E192B1AA7A}" v="33" dt="2024-07-24T13:32:25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283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36423-EBFD-FC4C-BB94-FC96BC7BE1C7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7394C-71E6-D245-B81C-BB24D1999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10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3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4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3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1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5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1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3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71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3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6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5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6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4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1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7394C-71E6-D245-B81C-BB24D19999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044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78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44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209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950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76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944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4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972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62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62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74E7-76B1-4753-A8FF-67E4A0E157CA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E5A3-8741-49F0-97D7-0D811D341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1055649" y="1149178"/>
            <a:ext cx="4863238" cy="1173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Gifted Education and Talent Development Program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FDC2E3D-7F9C-1645-8990-439B9C461D26}"/>
              </a:ext>
            </a:extLst>
          </p:cNvPr>
          <p:cNvSpPr txBox="1">
            <a:spLocks/>
          </p:cNvSpPr>
          <p:nvPr/>
        </p:nvSpPr>
        <p:spPr>
          <a:xfrm>
            <a:off x="668214" y="4943517"/>
            <a:ext cx="514907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chemeClr val="bg1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Parent Information Session</a:t>
            </a:r>
          </a:p>
        </p:txBody>
      </p:sp>
      <p:pic>
        <p:nvPicPr>
          <p:cNvPr id="3" name="Picture 4" descr="Image result for gifted students">
            <a:extLst>
              <a:ext uri="{FF2B5EF4-FFF2-40B4-BE49-F238E27FC236}">
                <a16:creationId xmlns:a16="http://schemas.microsoft.com/office/drawing/2014/main" id="{027178A0-03F7-E5A7-E363-1B8F1096E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9" y="2817701"/>
            <a:ext cx="3982775" cy="2125816"/>
          </a:xfrm>
          <a:prstGeom prst="rect">
            <a:avLst/>
          </a:prstGeom>
          <a:ln w="38100" cap="sq">
            <a:solidFill>
              <a:srgbClr val="38559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3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52D0-9F75-33F7-BB3E-87BC1E8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14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Student Response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2A76-7AD3-6FEE-D6D7-8FAE67AB2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student response is administered by the gifted resource teacher.</a:t>
            </a:r>
          </a:p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The student responds to questions about their interests and strengths.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2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Parent Report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131942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Parent reports may indicate characteristics of gifted learners that have not been demonstrated in the classroom.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You may include work samples and/or self-initiated projects from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Electronic and translated versions available.</a:t>
            </a:r>
          </a:p>
        </p:txBody>
      </p:sp>
    </p:spTree>
    <p:extLst>
      <p:ext uri="{BB962C8B-B14F-4D97-AF65-F5344CB8AC3E}">
        <p14:creationId xmlns:p14="http://schemas.microsoft.com/office/powerpoint/2010/main" val="57524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Profile Development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255975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meeting is held at the school, and the case is presented to the Gifted Education Identification and Placement Committee. The school committee consists of an administrator, a school counselor, classroom teachers, gifted resource teacher, and specialists (as needed).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702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Profile Development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2849803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The committee discusses the evidence and highlights the student’s strengths as a learner. This ensures that professionals who know both the student and the learning environment have an opportunity to provide pertinent information.​ The committee then decides if gifted services are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75056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Profile Development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2554935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0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The case is then sent to the Division-level Oversight Committee. This committee confirms that procedures were followed correctly and, if so, verifies the school committee’s decision. </a:t>
            </a:r>
          </a:p>
        </p:txBody>
      </p:sp>
    </p:spTree>
    <p:extLst>
      <p:ext uri="{BB962C8B-B14F-4D97-AF65-F5344CB8AC3E}">
        <p14:creationId xmlns:p14="http://schemas.microsoft.com/office/powerpoint/2010/main" val="1429105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505802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Possible Decisions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2968724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student may be found </a:t>
            </a: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eligible for services</a:t>
            </a: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student may be </a:t>
            </a: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monitored</a:t>
            </a: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 for further information before a decision can be reached.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student may be found </a:t>
            </a: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ineligible</a:t>
            </a: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In grades K-2, students may be recommended for the </a:t>
            </a: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Early Talent Development (ETD) program</a:t>
            </a: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2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738888" y="2090478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 panose="02020502060506020403" pitchFamily="18" charset="77"/>
                <a:cs typeface="Futura Medium" panose="020B0602020204020303" pitchFamily="34" charset="-79"/>
              </a:rPr>
              <a:t>When a child is </a:t>
            </a:r>
            <a:r>
              <a:rPr lang="en-US" sz="4000" u="sng" dirty="0">
                <a:latin typeface="Adobe Garamond Pro" panose="02020502060506020403" pitchFamily="18" charset="77"/>
                <a:cs typeface="Futura Medium" panose="020B0602020204020303" pitchFamily="34" charset="-79"/>
              </a:rPr>
              <a:t>not found eligible </a:t>
            </a:r>
            <a:r>
              <a:rPr lang="en-US" sz="4000" dirty="0">
                <a:latin typeface="Adobe Garamond Pro" panose="02020502060506020403" pitchFamily="18" charset="77"/>
                <a:cs typeface="Futura Medium" panose="020B0602020204020303" pitchFamily="34" charset="-79"/>
              </a:rPr>
              <a:t>for services, this means we do not currently have sufficient evidence that he/she requires services beyond those provided to all students in the regular classroom.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Needs can change over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Students can be re-evaluated after 12 months have passed.</a:t>
            </a:r>
            <a:endParaRPr lang="en-US" sz="4000" dirty="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03311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/>
                <a:cs typeface="Futura Medium"/>
              </a:rPr>
              <a:t>Appeals Process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2623466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Parents or professionals may appeal the committee’s decision within 10 instructional days of receiving the committee’s decision letter. </a:t>
            </a:r>
          </a:p>
        </p:txBody>
      </p:sp>
    </p:spTree>
    <p:extLst>
      <p:ext uri="{BB962C8B-B14F-4D97-AF65-F5344CB8AC3E}">
        <p14:creationId xmlns:p14="http://schemas.microsoft.com/office/powerpoint/2010/main" val="86341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Gifted Education Services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627194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/>
                <a:cs typeface="Futura Medium"/>
              </a:rPr>
              <a:t>Services include support in the regular classroom and direct resource services.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/>
                <a:cs typeface="Futura Medium"/>
              </a:rPr>
              <a:t>If your child is found eligible for services, you will receive information about your child’s specific area of identification, services offered to your child, and a form providing permission to participate.</a:t>
            </a:r>
          </a:p>
          <a:p>
            <a:endParaRPr lang="en-US" sz="40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074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Gifted Education Services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235883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Students spend time in the gifted resource room for most weeks in the school year.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portion of the time is spent learning independently.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As a group, students participate in long-term units. </a:t>
            </a:r>
          </a:p>
        </p:txBody>
      </p:sp>
    </p:spTree>
    <p:extLst>
      <p:ext uri="{BB962C8B-B14F-4D97-AF65-F5344CB8AC3E}">
        <p14:creationId xmlns:p14="http://schemas.microsoft.com/office/powerpoint/2010/main" val="299012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7598046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Who is Involved in Screening?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276295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dobe Garamond Pro" panose="02020502060506020403" pitchFamily="18" charset="77"/>
                <a:cs typeface="Futura Medium" panose="020B0602020204020303" pitchFamily="34" charset="-79"/>
              </a:rPr>
              <a:t>Students are included in the gifted screening pool based on</a:t>
            </a:r>
          </a:p>
          <a:p>
            <a:endParaRPr lang="en-US" sz="36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Naglieri Nonverbal Aptitude Test results (NNAT)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Cognitive Aptitude Test results (CogAT)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English language growth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Professional referral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Parent referral</a:t>
            </a:r>
          </a:p>
        </p:txBody>
      </p:sp>
    </p:spTree>
    <p:extLst>
      <p:ext uri="{BB962C8B-B14F-4D97-AF65-F5344CB8AC3E}">
        <p14:creationId xmlns:p14="http://schemas.microsoft.com/office/powerpoint/2010/main" val="346926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Gifted Education Services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738888" y="3429000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Students identified for gifted services are eligible until 12th grade without re-evaluation.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Classroom teachers collaborate with resource teachers in order to differentiate instruction to best meet all students’ needs. </a:t>
            </a:r>
          </a:p>
          <a:p>
            <a:endParaRPr lang="en-US" sz="40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65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reat Innovators All Ask These Questions | Inc.com">
            <a:extLst>
              <a:ext uri="{FF2B5EF4-FFF2-40B4-BE49-F238E27FC236}">
                <a16:creationId xmlns:a16="http://schemas.microsoft.com/office/drawing/2014/main" id="{414861C9-107A-30A8-A30B-BB737C4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0000" l="3177" r="98177">
                        <a14:foregroundMark x1="12031" y1="45833" x2="13385" y2="61481"/>
                        <a14:foregroundMark x1="13385" y1="61481" x2="17813" y2="62222"/>
                        <a14:foregroundMark x1="17188" y1="56481" x2="6250" y2="60185"/>
                        <a14:foregroundMark x1="6250" y1="60185" x2="5990" y2="48611"/>
                        <a14:foregroundMark x1="5990" y1="48611" x2="7135" y2="47315"/>
                        <a14:foregroundMark x1="11198" y1="49537" x2="19219" y2="67870"/>
                        <a14:foregroundMark x1="17813" y1="54167" x2="11823" y2="54722"/>
                        <a14:foregroundMark x1="11823" y1="54722" x2="14010" y2="68333"/>
                        <a14:foregroundMark x1="14010" y1="68333" x2="15885" y2="48333"/>
                        <a14:foregroundMark x1="15885" y1="48333" x2="10781" y2="44444"/>
                        <a14:foregroundMark x1="10781" y1="44444" x2="10573" y2="45000"/>
                        <a14:foregroundMark x1="12708" y1="43704" x2="8594" y2="50093"/>
                        <a14:foregroundMark x1="8594" y1="50093" x2="10729" y2="61667"/>
                        <a14:foregroundMark x1="10729" y1="61667" x2="18281" y2="62222"/>
                        <a14:foregroundMark x1="32344" y1="42593" x2="28281" y2="51019"/>
                        <a14:foregroundMark x1="28281" y1="51019" x2="31615" y2="55370"/>
                        <a14:foregroundMark x1="47083" y1="56667" x2="39063" y2="53611"/>
                        <a14:foregroundMark x1="39063" y1="53611" x2="43698" y2="57685"/>
                        <a14:foregroundMark x1="43698" y1="57685" x2="49063" y2="52315"/>
                        <a14:foregroundMark x1="49063" y1="52315" x2="48229" y2="51204"/>
                        <a14:foregroundMark x1="55573" y1="60000" x2="60469" y2="67778"/>
                        <a14:foregroundMark x1="60469" y1="67778" x2="60104" y2="73981"/>
                        <a14:foregroundMark x1="49063" y1="54907" x2="22292" y2="45926"/>
                        <a14:foregroundMark x1="22292" y1="45926" x2="58385" y2="57130"/>
                        <a14:foregroundMark x1="58385" y1="57130" x2="85938" y2="52870"/>
                        <a14:foregroundMark x1="85938" y1="52870" x2="57865" y2="69352"/>
                        <a14:foregroundMark x1="57865" y1="69352" x2="18542" y2="54074"/>
                        <a14:foregroundMark x1="18542" y1="54074" x2="18490" y2="54167"/>
                        <a14:foregroundMark x1="23750" y1="50648" x2="38177" y2="45000"/>
                        <a14:foregroundMark x1="38177" y1="45000" x2="73177" y2="49630"/>
                        <a14:foregroundMark x1="73177" y1="49630" x2="90052" y2="48796"/>
                        <a14:foregroundMark x1="90052" y1="48796" x2="84583" y2="60185"/>
                        <a14:foregroundMark x1="84583" y1="60185" x2="53229" y2="68611"/>
                        <a14:foregroundMark x1="53229" y1="68611" x2="20990" y2="55000"/>
                        <a14:foregroundMark x1="60208" y1="66389" x2="25000" y2="52778"/>
                        <a14:foregroundMark x1="25000" y1="52778" x2="21406" y2="58889"/>
                        <a14:foregroundMark x1="21406" y1="58889" x2="21406" y2="58889"/>
                        <a14:foregroundMark x1="86510" y1="45278" x2="91198" y2="59444"/>
                        <a14:foregroundMark x1="91198" y1="59444" x2="82760" y2="49074"/>
                        <a14:foregroundMark x1="82760" y1="49074" x2="90365" y2="48333"/>
                        <a14:foregroundMark x1="90365" y1="48333" x2="89635" y2="64537"/>
                        <a14:foregroundMark x1="89635" y1="64537" x2="85365" y2="65463"/>
                        <a14:foregroundMark x1="92500" y1="63519" x2="95469" y2="48148"/>
                        <a14:foregroundMark x1="95469" y1="48148" x2="84375" y2="21944"/>
                        <a14:foregroundMark x1="84375" y1="21944" x2="6823" y2="24074"/>
                        <a14:foregroundMark x1="6823" y1="24074" x2="6146" y2="24444"/>
                        <a14:foregroundMark x1="12396" y1="15741" x2="28438" y2="13981"/>
                        <a14:foregroundMark x1="28438" y1="13981" x2="98177" y2="26389"/>
                        <a14:foregroundMark x1="92708" y1="60741" x2="35833" y2="68241"/>
                        <a14:foregroundMark x1="54323" y1="2963" x2="92083" y2="8796"/>
                        <a14:foregroundMark x1="86927" y1="2963" x2="86406" y2="19722"/>
                        <a14:foregroundMark x1="86406" y1="19722" x2="82083" y2="40463"/>
                        <a14:foregroundMark x1="82083" y1="40463" x2="9010" y2="37037"/>
                        <a14:foregroundMark x1="9010" y1="37037" x2="6250" y2="12593"/>
                        <a14:foregroundMark x1="6250" y1="12593" x2="80729" y2="8519"/>
                        <a14:foregroundMark x1="80729" y1="8519" x2="87135" y2="9722"/>
                        <a14:foregroundMark x1="87135" y1="9722" x2="87656" y2="10278"/>
                        <a14:foregroundMark x1="5938" y1="7685" x2="5990" y2="21759"/>
                        <a14:foregroundMark x1="5990" y1="21759" x2="12760" y2="43519"/>
                        <a14:foregroundMark x1="12760" y1="43519" x2="55156" y2="58333"/>
                        <a14:foregroundMark x1="46875" y1="6389" x2="9010" y2="5648"/>
                        <a14:foregroundMark x1="9010" y1="5648" x2="18281" y2="11204"/>
                        <a14:foregroundMark x1="18281" y1="11204" x2="46667" y2="5463"/>
                        <a14:foregroundMark x1="9740" y1="4630" x2="10156" y2="54167"/>
                        <a14:foregroundMark x1="11510" y1="2037" x2="11927" y2="11019"/>
                        <a14:foregroundMark x1="10885" y1="35185" x2="7708" y2="42500"/>
                        <a14:foregroundMark x1="7708" y1="42500" x2="12188" y2="61852"/>
                        <a14:foregroundMark x1="12188" y1="61852" x2="19323" y2="67130"/>
                        <a14:foregroundMark x1="9115" y1="46204" x2="8021" y2="67222"/>
                        <a14:foregroundMark x1="8021" y1="67222" x2="15573" y2="72870"/>
                        <a14:foregroundMark x1="15573" y1="72870" x2="19115" y2="73056"/>
                        <a14:foregroundMark x1="8281" y1="42037" x2="5990" y2="63889"/>
                        <a14:foregroundMark x1="5990" y1="63889" x2="19063" y2="74537"/>
                        <a14:foregroundMark x1="19063" y1="74537" x2="22969" y2="75556"/>
                        <a14:foregroundMark x1="9323" y1="44074" x2="4896" y2="48796"/>
                        <a14:foregroundMark x1="4896" y1="48796" x2="3906" y2="67870"/>
                        <a14:foregroundMark x1="3906" y1="67870" x2="11979" y2="71389"/>
                        <a14:foregroundMark x1="11979" y1="71389" x2="12604" y2="67315"/>
                        <a14:foregroundMark x1="7969" y1="45463" x2="4740" y2="52037"/>
                        <a14:foregroundMark x1="4740" y1="52037" x2="7396" y2="67407"/>
                        <a14:foregroundMark x1="7396" y1="67407" x2="12500" y2="67685"/>
                        <a14:foregroundMark x1="10156" y1="37222" x2="3854" y2="58611"/>
                        <a14:foregroundMark x1="3854" y1="58611" x2="9010" y2="68241"/>
                        <a14:foregroundMark x1="9010" y1="68241" x2="9115" y2="68241"/>
                        <a14:foregroundMark x1="9219" y1="41481" x2="7187" y2="62685"/>
                        <a14:foregroundMark x1="7187" y1="62685" x2="11302" y2="63148"/>
                        <a14:foregroundMark x1="8490" y1="42778" x2="3646" y2="53426"/>
                        <a14:foregroundMark x1="3646" y1="53426" x2="3229" y2="57593"/>
                        <a14:foregroundMark x1="87865" y1="9537" x2="78490" y2="24722"/>
                        <a14:foregroundMark x1="78490" y1="24722" x2="76615" y2="25648"/>
                        <a14:foregroundMark x1="88281" y1="9352" x2="84219" y2="18704"/>
                        <a14:foregroundMark x1="84219" y1="18704" x2="57917" y2="33889"/>
                        <a14:foregroundMark x1="57917" y1="33889" x2="11302" y2="30093"/>
                        <a14:foregroundMark x1="89115" y1="8056" x2="87240" y2="38333"/>
                        <a14:foregroundMark x1="90885" y1="34907" x2="98177" y2="53241"/>
                        <a14:foregroundMark x1="98177" y1="53241" x2="94740" y2="62037"/>
                        <a14:foregroundMark x1="94740" y1="62037" x2="87865" y2="64444"/>
                        <a14:foregroundMark x1="91146" y1="35556" x2="95156" y2="41944"/>
                        <a14:foregroundMark x1="95156" y1="41944" x2="98125" y2="57222"/>
                        <a14:foregroundMark x1="98125" y1="57222" x2="91250" y2="66667"/>
                        <a14:foregroundMark x1="91250" y1="66667" x2="88177" y2="66204"/>
                        <a14:foregroundMark x1="96719" y1="50833" x2="97604" y2="59537"/>
                        <a14:foregroundMark x1="97604" y1="59537" x2="92083" y2="68519"/>
                        <a14:foregroundMark x1="92083" y1="68519" x2="82708" y2="66389"/>
                        <a14:foregroundMark x1="9219" y1="44815" x2="3385" y2="62593"/>
                        <a14:foregroundMark x1="3385" y1="62593" x2="4583" y2="67315"/>
                        <a14:foregroundMark x1="8281" y1="41667" x2="5156" y2="48519"/>
                        <a14:foregroundMark x1="5156" y1="48519" x2="3854" y2="5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53" y="0"/>
            <a:ext cx="9843911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967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2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What is the Gifted Education Program?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276295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dobe Garamond Pro"/>
                <a:cs typeface="Futura Medium"/>
              </a:rPr>
              <a:t>Resource services for students whose advanced learning needs cannot be entirely met in the general education classroom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Adobe Garamond Pro"/>
                <a:cs typeface="Futura Medium"/>
              </a:rPr>
              <a:t>Subject to Regulations Governing Educational Services for Gifted Students in Virginia</a:t>
            </a:r>
          </a:p>
        </p:txBody>
      </p:sp>
    </p:spTree>
    <p:extLst>
      <p:ext uri="{BB962C8B-B14F-4D97-AF65-F5344CB8AC3E}">
        <p14:creationId xmlns:p14="http://schemas.microsoft.com/office/powerpoint/2010/main" val="38333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Goals of Gifted Education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522479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dobe Garamond Pro" panose="02020502060506020403" pitchFamily="18" charset="77"/>
                <a:cs typeface="Futura Medium" panose="020B0602020204020303" pitchFamily="34" charset="-79"/>
              </a:rPr>
              <a:t>Our goals are to develop skills 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Critical thinking,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Creative thinking,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Communication,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Collaboration, and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Conceptual thinking </a:t>
            </a:r>
          </a:p>
          <a:p>
            <a:r>
              <a:rPr lang="en-US" sz="3600">
                <a:latin typeface="Adobe Garamond Pro" panose="02020502060506020403" pitchFamily="18" charset="77"/>
                <a:cs typeface="Futura Medium" panose="020B0602020204020303" pitchFamily="34" charset="-79"/>
              </a:rPr>
              <a:t>to encourage and enable identified students to          become self-directed learners. </a:t>
            </a:r>
          </a:p>
        </p:txBody>
      </p:sp>
    </p:spTree>
    <p:extLst>
      <p:ext uri="{BB962C8B-B14F-4D97-AF65-F5344CB8AC3E}">
        <p14:creationId xmlns:p14="http://schemas.microsoft.com/office/powerpoint/2010/main" val="282680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What Does it Mean to be Gifted? 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429000"/>
            <a:ext cx="9572280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PWCS definition is based on Virginia Regulations:</a:t>
            </a:r>
          </a:p>
          <a:p>
            <a:endParaRPr lang="en-US" sz="40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r>
              <a:rPr lang="en-US" sz="36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Students who demonstrate high levels of accomplishment or show exceptional academic potential beyond their age peers of similar experience or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22169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Multicriteria Identification Process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3528732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In K-5, students may be found eligible for Gifted Education services in general intellectual aptitude, language, and/or mathematics.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A wide variety of data is included in the identification process.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No single piece of data may either include or exclude a student from the program.</a:t>
            </a:r>
          </a:p>
        </p:txBody>
      </p:sp>
    </p:spTree>
    <p:extLst>
      <p:ext uri="{BB962C8B-B14F-4D97-AF65-F5344CB8AC3E}">
        <p14:creationId xmlns:p14="http://schemas.microsoft.com/office/powerpoint/2010/main" val="15248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Collection of Evidence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738888" y="2788615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Aptitude test scores </a:t>
            </a:r>
            <a:endParaRPr lang="en-US" sz="4000" dirty="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Achievement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Teacher input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Parent and student input</a:t>
            </a:r>
          </a:p>
        </p:txBody>
      </p:sp>
    </p:spTree>
    <p:extLst>
      <p:ext uri="{BB962C8B-B14F-4D97-AF65-F5344CB8AC3E}">
        <p14:creationId xmlns:p14="http://schemas.microsoft.com/office/powerpoint/2010/main" val="22577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Adobe Garamond Pro"/>
                <a:cs typeface="Futura Medium"/>
              </a:rPr>
              <a:t>Achievement: Controlled Writing or Storytelling</a:t>
            </a:r>
          </a:p>
          <a:p>
            <a:endParaRPr lang="en-US" sz="4000" b="1" dirty="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2554935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A controlled writing (3-5) or storytelling (K-2) is administered by the gifted resource teacher. Students choose from several prompts.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dobe Garamond Pro"/>
                <a:cs typeface="Futura Medium"/>
              </a:rPr>
              <a:t>Writing assessed using PWCS rubrics.</a:t>
            </a:r>
          </a:p>
        </p:txBody>
      </p:sp>
    </p:spTree>
    <p:extLst>
      <p:ext uri="{BB962C8B-B14F-4D97-AF65-F5344CB8AC3E}">
        <p14:creationId xmlns:p14="http://schemas.microsoft.com/office/powerpoint/2010/main" val="10835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1FA90-5503-0547-AF83-F9C014B5E853}"/>
              </a:ext>
            </a:extLst>
          </p:cNvPr>
          <p:cNvSpPr txBox="1"/>
          <p:nvPr/>
        </p:nvSpPr>
        <p:spPr>
          <a:xfrm>
            <a:off x="5492919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6492F4F-29E5-854E-927E-341952B39E61}"/>
              </a:ext>
            </a:extLst>
          </p:cNvPr>
          <p:cNvSpPr txBox="1">
            <a:spLocks/>
          </p:cNvSpPr>
          <p:nvPr/>
        </p:nvSpPr>
        <p:spPr>
          <a:xfrm>
            <a:off x="685296" y="922745"/>
            <a:ext cx="10714224" cy="94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Adobe Garamond Pro" panose="02020502060506020403" pitchFamily="18" charset="77"/>
                <a:cs typeface="Futura Medium" panose="020B0602020204020303" pitchFamily="34" charset="-79"/>
              </a:rPr>
              <a:t>Achievement: Math Problem Set</a:t>
            </a:r>
            <a:endParaRPr lang="en-US" sz="3200">
              <a:latin typeface="Adobe Garamond Pro" panose="02020502060506020403" pitchFamily="18" charset="77"/>
              <a:cs typeface="Futura Medium" panose="020B0602020204020303" pitchFamily="34" charset="-79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247890-D777-174E-938A-5EEE53C88FC9}"/>
              </a:ext>
            </a:extLst>
          </p:cNvPr>
          <p:cNvSpPr txBox="1">
            <a:spLocks/>
          </p:cNvSpPr>
          <p:nvPr/>
        </p:nvSpPr>
        <p:spPr>
          <a:xfrm>
            <a:off x="685296" y="2932766"/>
            <a:ext cx="10714224" cy="1158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dobe Garamond Pro" panose="02020502060506020403" pitchFamily="18" charset="77"/>
                <a:cs typeface="Futura Medium" panose="020B0602020204020303" pitchFamily="34" charset="-79"/>
              </a:rPr>
              <a:t>The math problem set is administered by the gifted resource teacher. It can provide evidence of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Advanced problem-solving 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Logic/reasoning 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38559B"/>
                </a:solidFill>
                <a:latin typeface="Adobe Garamond Pro" panose="02020502060506020403" pitchFamily="18" charset="77"/>
                <a:cs typeface="Futura Medium" panose="020B0602020204020303" pitchFamily="34" charset="-79"/>
              </a:rPr>
              <a:t>Perseverance </a:t>
            </a:r>
          </a:p>
        </p:txBody>
      </p:sp>
    </p:spTree>
    <p:extLst>
      <p:ext uri="{BB962C8B-B14F-4D97-AF65-F5344CB8AC3E}">
        <p14:creationId xmlns:p14="http://schemas.microsoft.com/office/powerpoint/2010/main" val="2003172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401E770BE134F959DBDB9788586E3" ma:contentTypeVersion="13" ma:contentTypeDescription="Create a new document." ma:contentTypeScope="" ma:versionID="dde82cbd26bdb8389fdd8056cc1ee05d">
  <xsd:schema xmlns:xsd="http://www.w3.org/2001/XMLSchema" xmlns:xs="http://www.w3.org/2001/XMLSchema" xmlns:p="http://schemas.microsoft.com/office/2006/metadata/properties" xmlns:ns2="4815723c-cda3-4597-971f-4c34148aadd2" xmlns:ns3="24ccb90b-6fbe-4fe6-aaa0-be4779251b8f" targetNamespace="http://schemas.microsoft.com/office/2006/metadata/properties" ma:root="true" ma:fieldsID="3d36a4c6be6a18ffe23fbacae4684784" ns2:_="" ns3:_="">
    <xsd:import namespace="4815723c-cda3-4597-971f-4c34148aadd2"/>
    <xsd:import namespace="24ccb90b-6fbe-4fe6-aaa0-be4779251b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5723c-cda3-4597-971f-4c34148aad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23fc58c-6e33-4da0-902c-7e32230b8d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cb90b-6fbe-4fe6-aaa0-be4779251b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360126-adb1-4343-87f2-887eb9a0d904}" ma:internalName="TaxCatchAll" ma:showField="CatchAllData" ma:web="24ccb90b-6fbe-4fe6-aaa0-be4779251b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15723c-cda3-4597-971f-4c34148aadd2">
      <Terms xmlns="http://schemas.microsoft.com/office/infopath/2007/PartnerControls"/>
    </lcf76f155ced4ddcb4097134ff3c332f>
    <TaxCatchAll xmlns="24ccb90b-6fbe-4fe6-aaa0-be4779251b8f" xsi:nil="true"/>
  </documentManagement>
</p:properties>
</file>

<file path=customXml/itemProps1.xml><?xml version="1.0" encoding="utf-8"?>
<ds:datastoreItem xmlns:ds="http://schemas.openxmlformats.org/officeDocument/2006/customXml" ds:itemID="{9A59F2DF-D0F2-4466-90CC-6A9C82ACCF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15723c-cda3-4597-971f-4c34148aadd2"/>
    <ds:schemaRef ds:uri="24ccb90b-6fbe-4fe6-aaa0-be4779251b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896493-001B-4C63-8372-824BB3DFD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855F1-4E44-4BB6-A0C0-DBACE79B6399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24ccb90b-6fbe-4fe6-aaa0-be4779251b8f"/>
    <ds:schemaRef ds:uri="4815723c-cda3-4597-971f-4c34148aad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Widescreen</PresentationFormat>
  <Paragraphs>98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Adobe Garamond Pro</vt:lpstr>
      <vt:lpstr>Arial</vt:lpstr>
      <vt:lpstr>Arial,Sans-Serif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A. Shahan</dc:creator>
  <cp:lastModifiedBy>Allison Scott</cp:lastModifiedBy>
  <cp:revision>35</cp:revision>
  <dcterms:created xsi:type="dcterms:W3CDTF">2016-09-07T14:43:55Z</dcterms:created>
  <dcterms:modified xsi:type="dcterms:W3CDTF">2025-02-14T20:48:24Z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0x0101000A6401E770BE134F959DBDB9788586E3</vt:lpwstr>
  </property>
  <property fmtid="{D5CDD505-2E9C-101B-9397-08002B2CF9AE}" pid="3" name="MediaServiceImageTags">
    <vt:lpwstr/>
  </property>
</Properties>
</file>